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59" r:id="rId7"/>
    <p:sldId id="263" r:id="rId8"/>
    <p:sldId id="264" r:id="rId9"/>
    <p:sldId id="260" r:id="rId10"/>
  </p:sldIdLst>
  <p:sldSz cx="18288000" cy="10287000"/>
  <p:notesSz cx="6858000" cy="9144000"/>
  <p:embeddedFontLst>
    <p:embeddedFont>
      <p:font typeface="Cormorant Garamond Medium Italics" panose="020B0604020202020204" charset="0"/>
      <p:regular r:id="rId11"/>
    </p:embeddedFont>
    <p:embeddedFont>
      <p:font typeface="DejaVu Serif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ormorant Garamond Medium Bold" panose="020B0604020202020204" charset="0"/>
      <p:regular r:id="rId17"/>
    </p:embeddedFont>
    <p:embeddedFont>
      <p:font typeface="Cormorant Garamond Medium" panose="020B0604020202020204" charset="0"/>
      <p:regular r:id="rId18"/>
    </p:embeddedFont>
    <p:embeddedFont>
      <p:font typeface="Noto Sans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png"/><Relationship Id="rId7" Type="http://schemas.openxmlformats.org/officeDocument/2006/relationships/image" Target="../media/image18.svg"/><Relationship Id="rId12" Type="http://schemas.openxmlformats.org/officeDocument/2006/relationships/image" Target="../media/image23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jpe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svg"/><Relationship Id="rId7" Type="http://schemas.openxmlformats.org/officeDocument/2006/relationships/image" Target="../media/image60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00.svg"/><Relationship Id="rId5" Type="http://schemas.openxmlformats.org/officeDocument/2006/relationships/image" Target="../media/image40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80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DF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54457" y="7882833"/>
            <a:ext cx="10379087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endParaRPr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99261">
            <a:off x="15266592" y="6288337"/>
            <a:ext cx="4913938" cy="59399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4102">
            <a:off x="15337074" y="-16661"/>
            <a:ext cx="4524890" cy="48989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14612">
            <a:off x="-1900337" y="-36557"/>
            <a:ext cx="5207673" cy="34654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93282">
            <a:off x="-1631611" y="6368261"/>
            <a:ext cx="5320621" cy="46241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409797">
            <a:off x="-1292046" y="3393046"/>
            <a:ext cx="4321518" cy="16343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59855">
            <a:off x="16262970" y="5259252"/>
            <a:ext cx="1209483" cy="218103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124954" y="3216045"/>
            <a:ext cx="13048362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 dirty="0">
                <a:solidFill>
                  <a:srgbClr val="303030"/>
                </a:solidFill>
                <a:latin typeface="Cormorant Garamond Medium"/>
              </a:rPr>
              <a:t>CHỦ ĐỀ 8 </a:t>
            </a:r>
          </a:p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303030"/>
                </a:solidFill>
                <a:latin typeface="Cormorant Garamond Medium Bold"/>
              </a:rPr>
              <a:t>NÓI </a:t>
            </a:r>
            <a:r>
              <a:rPr lang="en-US" sz="9000" dirty="0" smtClean="0">
                <a:solidFill>
                  <a:srgbClr val="303030"/>
                </a:solidFill>
                <a:latin typeface="Cormorant Garamond Medium Bold"/>
              </a:rPr>
              <a:t>HAY </a:t>
            </a:r>
            <a:r>
              <a:rPr lang="en-US" sz="9000" dirty="0">
                <a:solidFill>
                  <a:srgbClr val="303030"/>
                </a:solidFill>
                <a:latin typeface="Cormorant Garamond Medium Bold"/>
              </a:rPr>
              <a:t>- VIẾT </a:t>
            </a:r>
            <a:r>
              <a:rPr lang="en-US" sz="9000" dirty="0" smtClean="0">
                <a:solidFill>
                  <a:srgbClr val="303030"/>
                </a:solidFill>
                <a:latin typeface="Cormorant Garamond Medium Bold"/>
              </a:rPr>
              <a:t>ĐÚNG</a:t>
            </a:r>
            <a:endParaRPr lang="en-US" sz="9000" dirty="0">
              <a:solidFill>
                <a:srgbClr val="303030"/>
              </a:solidFill>
              <a:latin typeface="Cormorant Garamond Medium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8563" y="3480522"/>
            <a:ext cx="5066371" cy="3683160"/>
            <a:chOff x="0" y="0"/>
            <a:chExt cx="3339730" cy="24279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39730" cy="2427923"/>
            </a:xfrm>
            <a:custGeom>
              <a:avLst/>
              <a:gdLst/>
              <a:ahLst/>
              <a:cxnLst/>
              <a:rect l="l" t="t" r="r" b="b"/>
              <a:pathLst>
                <a:path w="3339730" h="2427923">
                  <a:moveTo>
                    <a:pt x="3215270" y="2427923"/>
                  </a:moveTo>
                  <a:lnTo>
                    <a:pt x="124460" y="2427923"/>
                  </a:lnTo>
                  <a:cubicBezTo>
                    <a:pt x="55880" y="2427923"/>
                    <a:pt x="0" y="2372043"/>
                    <a:pt x="0" y="230346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15270" y="0"/>
                  </a:lnTo>
                  <a:cubicBezTo>
                    <a:pt x="3283850" y="0"/>
                    <a:pt x="3339730" y="55880"/>
                    <a:pt x="3339730" y="124460"/>
                  </a:cubicBezTo>
                  <a:lnTo>
                    <a:pt x="3339730" y="2303463"/>
                  </a:lnTo>
                  <a:cubicBezTo>
                    <a:pt x="3339730" y="2372043"/>
                    <a:pt x="3283850" y="2427923"/>
                    <a:pt x="3215270" y="2427923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610815" y="3480522"/>
            <a:ext cx="5066371" cy="3683160"/>
            <a:chOff x="0" y="0"/>
            <a:chExt cx="3339730" cy="24279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39730" cy="2427923"/>
            </a:xfrm>
            <a:custGeom>
              <a:avLst/>
              <a:gdLst/>
              <a:ahLst/>
              <a:cxnLst/>
              <a:rect l="l" t="t" r="r" b="b"/>
              <a:pathLst>
                <a:path w="3339730" h="2427923">
                  <a:moveTo>
                    <a:pt x="3215270" y="2427923"/>
                  </a:moveTo>
                  <a:lnTo>
                    <a:pt x="124460" y="2427923"/>
                  </a:lnTo>
                  <a:cubicBezTo>
                    <a:pt x="55880" y="2427923"/>
                    <a:pt x="0" y="2372043"/>
                    <a:pt x="0" y="230346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15270" y="0"/>
                  </a:lnTo>
                  <a:cubicBezTo>
                    <a:pt x="3283850" y="0"/>
                    <a:pt x="3339730" y="55880"/>
                    <a:pt x="3339730" y="124460"/>
                  </a:cubicBezTo>
                  <a:lnTo>
                    <a:pt x="3339730" y="2303463"/>
                  </a:lnTo>
                  <a:cubicBezTo>
                    <a:pt x="3339730" y="2372043"/>
                    <a:pt x="3283850" y="2427923"/>
                    <a:pt x="3215270" y="2427923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083066" y="3518067"/>
            <a:ext cx="5066371" cy="4095492"/>
            <a:chOff x="0" y="0"/>
            <a:chExt cx="3339730" cy="269973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39730" cy="2699731"/>
            </a:xfrm>
            <a:custGeom>
              <a:avLst/>
              <a:gdLst/>
              <a:ahLst/>
              <a:cxnLst/>
              <a:rect l="l" t="t" r="r" b="b"/>
              <a:pathLst>
                <a:path w="3339730" h="2699731">
                  <a:moveTo>
                    <a:pt x="3215270" y="2699731"/>
                  </a:moveTo>
                  <a:lnTo>
                    <a:pt x="124460" y="2699731"/>
                  </a:lnTo>
                  <a:cubicBezTo>
                    <a:pt x="55880" y="2699731"/>
                    <a:pt x="0" y="2643851"/>
                    <a:pt x="0" y="25752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15270" y="0"/>
                  </a:lnTo>
                  <a:cubicBezTo>
                    <a:pt x="3283850" y="0"/>
                    <a:pt x="3339730" y="55880"/>
                    <a:pt x="3339730" y="124460"/>
                  </a:cubicBezTo>
                  <a:lnTo>
                    <a:pt x="3339730" y="2575271"/>
                  </a:lnTo>
                  <a:cubicBezTo>
                    <a:pt x="3339730" y="2643851"/>
                    <a:pt x="3283850" y="2699731"/>
                    <a:pt x="3215270" y="2699731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18307" t="3988" r="32482"/>
          <a:stretch>
            <a:fillRect/>
          </a:stretch>
        </p:blipFill>
        <p:spPr>
          <a:xfrm>
            <a:off x="1138563" y="3480522"/>
            <a:ext cx="5066371" cy="41330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37790">
            <a:off x="2949948" y="3043809"/>
            <a:ext cx="1803504" cy="7968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l="7424" r="7424"/>
          <a:stretch>
            <a:fillRect/>
          </a:stretch>
        </p:blipFill>
        <p:spPr>
          <a:xfrm>
            <a:off x="6610815" y="3518067"/>
            <a:ext cx="5263966" cy="409549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3567">
            <a:off x="8242248" y="3083893"/>
            <a:ext cx="1803504" cy="79682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l="19596" r="9266" b="13850"/>
          <a:stretch>
            <a:fillRect/>
          </a:stretch>
        </p:blipFill>
        <p:spPr>
          <a:xfrm>
            <a:off x="12083066" y="3518067"/>
            <a:ext cx="5066371" cy="40954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88384">
            <a:off x="13779495" y="3083893"/>
            <a:ext cx="1803504" cy="7968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814672" y="-221720"/>
            <a:ext cx="3629343" cy="315422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 flipV="1">
            <a:off x="14681247" y="7902007"/>
            <a:ext cx="5126880" cy="271258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6910263" y="895350"/>
            <a:ext cx="4947345" cy="1160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dirty="0">
                <a:solidFill>
                  <a:srgbClr val="433831"/>
                </a:solidFill>
                <a:latin typeface="Cormorant Garamond Medium Bold"/>
              </a:rPr>
              <a:t>I. MỤC ĐÍCH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38563" y="7806757"/>
            <a:ext cx="5066371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433831"/>
                </a:solidFill>
                <a:latin typeface="Cormorant Garamond Medium Italics"/>
              </a:rPr>
              <a:t>Nói</a:t>
            </a:r>
            <a:r>
              <a:rPr lang="en-US" sz="5199" dirty="0">
                <a:solidFill>
                  <a:srgbClr val="433831"/>
                </a:solidFill>
                <a:latin typeface="Cormorant Garamond Medium Italics"/>
              </a:rPr>
              <a:t> </a:t>
            </a:r>
            <a:r>
              <a:rPr lang="en-US" sz="5199" dirty="0" err="1">
                <a:solidFill>
                  <a:srgbClr val="433831"/>
                </a:solidFill>
                <a:latin typeface="Cormorant Garamond Medium Italics"/>
              </a:rPr>
              <a:t>trước</a:t>
            </a:r>
            <a:r>
              <a:rPr lang="en-US" sz="5199" dirty="0">
                <a:solidFill>
                  <a:srgbClr val="433831"/>
                </a:solidFill>
                <a:latin typeface="Cormorant Garamond Medium Italics"/>
              </a:rPr>
              <a:t> 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433831"/>
                </a:solidFill>
                <a:latin typeface="Cormorant Garamond Medium Italics"/>
              </a:rPr>
              <a:t>đám</a:t>
            </a:r>
            <a:r>
              <a:rPr lang="en-US" sz="5199" dirty="0">
                <a:solidFill>
                  <a:srgbClr val="433831"/>
                </a:solidFill>
                <a:latin typeface="Cormorant Garamond Medium Italics"/>
              </a:rPr>
              <a:t> </a:t>
            </a:r>
            <a:r>
              <a:rPr lang="en-US" sz="5199" dirty="0" err="1">
                <a:solidFill>
                  <a:srgbClr val="433831"/>
                </a:solidFill>
                <a:latin typeface="Cormorant Garamond Medium Italics"/>
              </a:rPr>
              <a:t>đông</a:t>
            </a:r>
            <a:endParaRPr lang="en-US" sz="5199" dirty="0">
              <a:solidFill>
                <a:srgbClr val="433831"/>
              </a:solidFill>
              <a:latin typeface="Cormorant Garamond Medium Itali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510978" y="7806757"/>
            <a:ext cx="210725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433831"/>
                </a:solidFill>
                <a:latin typeface="Cormorant Garamond Medium Italics"/>
              </a:rPr>
              <a:t>Viết</a:t>
            </a:r>
            <a:r>
              <a:rPr lang="en-US" sz="5199" dirty="0">
                <a:solidFill>
                  <a:srgbClr val="433831"/>
                </a:solidFill>
                <a:latin typeface="Cormorant Garamond Medium Italics"/>
              </a:rPr>
              <a:t> </a:t>
            </a:r>
            <a:r>
              <a:rPr lang="en-US" sz="5199" dirty="0" err="1">
                <a:solidFill>
                  <a:srgbClr val="433831"/>
                </a:solidFill>
                <a:latin typeface="Cormorant Garamond Medium Italics"/>
              </a:rPr>
              <a:t>lách</a:t>
            </a:r>
            <a:endParaRPr lang="en-US" sz="5199" dirty="0">
              <a:solidFill>
                <a:srgbClr val="433831"/>
              </a:solidFill>
              <a:latin typeface="Cormorant Garamond Medium Italic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083066" y="7806757"/>
            <a:ext cx="5176234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433831"/>
                </a:solidFill>
                <a:latin typeface="Cormorant Garamond Medium Italics"/>
              </a:rPr>
              <a:t>Thành</a:t>
            </a:r>
            <a:r>
              <a:rPr lang="en-US" sz="5199" dirty="0">
                <a:solidFill>
                  <a:srgbClr val="433831"/>
                </a:solidFill>
                <a:latin typeface="Cormorant Garamond Medium Italics"/>
              </a:rPr>
              <a:t> </a:t>
            </a:r>
            <a:r>
              <a:rPr lang="en-US" sz="5199" dirty="0" err="1">
                <a:solidFill>
                  <a:srgbClr val="433831"/>
                </a:solidFill>
                <a:latin typeface="Cormorant Garamond Medium Italics"/>
              </a:rPr>
              <a:t>công</a:t>
            </a:r>
            <a:r>
              <a:rPr lang="en-US" sz="5199" dirty="0">
                <a:solidFill>
                  <a:srgbClr val="433831"/>
                </a:solidFill>
                <a:latin typeface="Cormorant Garamond Medium Italics"/>
              </a:rPr>
              <a:t> </a:t>
            </a:r>
            <a:r>
              <a:rPr lang="en-US" sz="5199" dirty="0" err="1">
                <a:solidFill>
                  <a:srgbClr val="433831"/>
                </a:solidFill>
                <a:latin typeface="Cormorant Garamond Medium Italics"/>
              </a:rPr>
              <a:t>trong</a:t>
            </a:r>
            <a:r>
              <a:rPr lang="en-US" sz="5199" dirty="0">
                <a:solidFill>
                  <a:srgbClr val="433831"/>
                </a:solidFill>
                <a:latin typeface="Cormorant Garamond Medium Italics"/>
              </a:rPr>
              <a:t> </a:t>
            </a:r>
            <a:r>
              <a:rPr lang="en-US" sz="5199" dirty="0" err="1">
                <a:solidFill>
                  <a:srgbClr val="433831"/>
                </a:solidFill>
                <a:latin typeface="Cormorant Garamond Medium Italics"/>
              </a:rPr>
              <a:t>giao</a:t>
            </a:r>
            <a:r>
              <a:rPr lang="en-US" sz="5199" dirty="0">
                <a:solidFill>
                  <a:srgbClr val="433831"/>
                </a:solidFill>
                <a:latin typeface="Cormorant Garamond Medium Italics"/>
              </a:rPr>
              <a:t> </a:t>
            </a:r>
            <a:r>
              <a:rPr lang="en-US" sz="5199" dirty="0" err="1">
                <a:solidFill>
                  <a:srgbClr val="433831"/>
                </a:solidFill>
                <a:latin typeface="Cormorant Garamond Medium Italics"/>
              </a:rPr>
              <a:t>tiếp</a:t>
            </a:r>
            <a:endParaRPr lang="en-US" sz="5199" dirty="0">
              <a:solidFill>
                <a:srgbClr val="433831"/>
              </a:solidFill>
              <a:latin typeface="Cormorant Garamond Medium Italics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116" t="9910" r="1902"/>
          <a:stretch>
            <a:fillRect/>
          </a:stretch>
        </p:blipFill>
        <p:spPr>
          <a:xfrm rot="-731394">
            <a:off x="792587" y="2071814"/>
            <a:ext cx="2905746" cy="4513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3767" r="2069"/>
          <a:stretch>
            <a:fillRect/>
          </a:stretch>
        </p:blipFill>
        <p:spPr>
          <a:xfrm rot="-800635">
            <a:off x="2249840" y="5920592"/>
            <a:ext cx="3784488" cy="30099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21496" r="33916" b="1514"/>
          <a:stretch>
            <a:fillRect/>
          </a:stretch>
        </p:blipFill>
        <p:spPr>
          <a:xfrm rot="768881">
            <a:off x="3569540" y="2964864"/>
            <a:ext cx="3955305" cy="307588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33400" y="56268"/>
            <a:ext cx="17068800" cy="118327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6600" dirty="0">
                <a:solidFill>
                  <a:schemeClr val="tx1"/>
                </a:solidFill>
                <a:latin typeface="Cormorant Garamond Medium Bold"/>
              </a:rPr>
              <a:t>II. YÊU CẦU THỰC HIỆN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052560" y="1421465"/>
            <a:ext cx="8160823" cy="9459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1.Nói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970892" y="3162300"/>
            <a:ext cx="10570351" cy="5463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01080" lvl="1" indent="-550540">
              <a:lnSpc>
                <a:spcPts val="7139"/>
              </a:lnSpc>
              <a:buFont typeface="Arial"/>
              <a:buChar char="•"/>
            </a:pPr>
            <a:r>
              <a:rPr lang="en-US" sz="5099" b="1" dirty="0" smtClean="0">
                <a:solidFill>
                  <a:srgbClr val="5B4F47"/>
                </a:solidFill>
                <a:latin typeface="Noto Sans"/>
              </a:rPr>
              <a:t>BƯỚC 1: CHUẨN BỊ</a:t>
            </a:r>
          </a:p>
          <a:p>
            <a:pPr marL="1236340" lvl="1" indent="-685800">
              <a:lnSpc>
                <a:spcPts val="7139"/>
              </a:lnSpc>
              <a:buFont typeface="Wingdings" panose="05000000000000000000" pitchFamily="2" charset="2"/>
              <a:buChar char="q"/>
            </a:pP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Xác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định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vấn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đề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cần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truyền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đạt</a:t>
            </a:r>
            <a:endParaRPr lang="en-US" sz="5099" dirty="0">
              <a:solidFill>
                <a:srgbClr val="5B4F47"/>
              </a:solidFill>
              <a:latin typeface="Noto Sans"/>
            </a:endParaRPr>
          </a:p>
          <a:p>
            <a:pPr marL="1236340" lvl="1" indent="-685800">
              <a:lnSpc>
                <a:spcPts val="7139"/>
              </a:lnSpc>
              <a:buFont typeface="Wingdings" panose="05000000000000000000" pitchFamily="2" charset="2"/>
              <a:buChar char="q"/>
            </a:pPr>
            <a:r>
              <a:rPr lang="en-US" sz="5099" dirty="0" err="1">
                <a:solidFill>
                  <a:srgbClr val="5B4F47"/>
                </a:solidFill>
                <a:latin typeface="Noto Sans"/>
              </a:rPr>
              <a:t>Liệt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kê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những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ý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trọng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tâm</a:t>
            </a:r>
            <a:endParaRPr lang="en-US" sz="5099" dirty="0">
              <a:solidFill>
                <a:srgbClr val="5B4F47"/>
              </a:solidFill>
              <a:latin typeface="Noto Sans"/>
            </a:endParaRPr>
          </a:p>
          <a:p>
            <a:pPr marL="1236340" lvl="1" indent="-685800">
              <a:lnSpc>
                <a:spcPts val="7139"/>
              </a:lnSpc>
              <a:buFont typeface="Wingdings" panose="05000000000000000000" pitchFamily="2" charset="2"/>
              <a:buChar char="q"/>
            </a:pPr>
            <a:r>
              <a:rPr lang="en-US" sz="5099" dirty="0" err="1">
                <a:solidFill>
                  <a:srgbClr val="5B4F47"/>
                </a:solidFill>
                <a:latin typeface="Noto Sans"/>
              </a:rPr>
              <a:t>Sắp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xếp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bố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cục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bài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nói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endParaRPr lang="en-US" sz="5099" dirty="0" smtClean="0">
              <a:solidFill>
                <a:srgbClr val="5B4F47"/>
              </a:solidFill>
              <a:latin typeface="Noto Sans"/>
            </a:endParaRPr>
          </a:p>
          <a:p>
            <a:pPr marL="550540" lvl="1">
              <a:lnSpc>
                <a:spcPts val="7139"/>
              </a:lnSpc>
            </a:pP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  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phù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hợp</a:t>
            </a:r>
            <a:endParaRPr lang="en-US" sz="5099" dirty="0">
              <a:solidFill>
                <a:srgbClr val="5B4F47"/>
              </a:solidFill>
              <a:latin typeface="Noto San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116" t="9910" r="1902"/>
          <a:stretch>
            <a:fillRect/>
          </a:stretch>
        </p:blipFill>
        <p:spPr>
          <a:xfrm rot="-731394">
            <a:off x="792587" y="2071814"/>
            <a:ext cx="2905746" cy="4513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3767" r="2069"/>
          <a:stretch>
            <a:fillRect/>
          </a:stretch>
        </p:blipFill>
        <p:spPr>
          <a:xfrm rot="-800635">
            <a:off x="2249840" y="5920592"/>
            <a:ext cx="3784488" cy="30099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21496" r="33916" b="1514"/>
          <a:stretch>
            <a:fillRect/>
          </a:stretch>
        </p:blipFill>
        <p:spPr>
          <a:xfrm rot="768881">
            <a:off x="3569540" y="2964864"/>
            <a:ext cx="3955305" cy="307588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33400" y="56268"/>
            <a:ext cx="17068800" cy="118327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6600" dirty="0">
                <a:solidFill>
                  <a:schemeClr val="tx1"/>
                </a:solidFill>
                <a:latin typeface="Cormorant Garamond Medium Bold"/>
              </a:rPr>
              <a:t>II. YÊU CẦU THỰC HIỆN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052560" y="1421465"/>
            <a:ext cx="8160823" cy="9459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1.Nói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54677" y="3199088"/>
            <a:ext cx="10570351" cy="5463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01080" lvl="1" indent="-550540">
              <a:lnSpc>
                <a:spcPts val="7139"/>
              </a:lnSpc>
              <a:buFont typeface="Arial"/>
              <a:buChar char="•"/>
            </a:pPr>
            <a:r>
              <a:rPr lang="en-US" sz="5099" b="1" dirty="0" smtClean="0">
                <a:solidFill>
                  <a:srgbClr val="5B4F47"/>
                </a:solidFill>
                <a:latin typeface="Noto Sans"/>
              </a:rPr>
              <a:t>BƯỚC 2: THỰC HIỆN</a:t>
            </a:r>
          </a:p>
          <a:p>
            <a:pPr marL="1236340" lvl="1" indent="-685800">
              <a:lnSpc>
                <a:spcPts val="7139"/>
              </a:lnSpc>
              <a:buFont typeface="Wingdings" panose="05000000000000000000" pitchFamily="2" charset="2"/>
              <a:buChar char="q"/>
            </a:pP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Luyện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tập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nói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trước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gương</a:t>
            </a:r>
            <a:endParaRPr lang="en-US" sz="5099" dirty="0" smtClean="0">
              <a:solidFill>
                <a:srgbClr val="5B4F47"/>
              </a:solidFill>
              <a:latin typeface="Noto Sans"/>
            </a:endParaRPr>
          </a:p>
          <a:p>
            <a:pPr marL="1236340" lvl="1" indent="-685800">
              <a:lnSpc>
                <a:spcPts val="7139"/>
              </a:lnSpc>
              <a:buFont typeface="Wingdings" panose="05000000000000000000" pitchFamily="2" charset="2"/>
              <a:buChar char="q"/>
            </a:pP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Chú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ý </a:t>
            </a: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cách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nhấn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những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từ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khóa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quan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trọng</a:t>
            </a:r>
            <a:endParaRPr lang="en-US" sz="5099" dirty="0">
              <a:solidFill>
                <a:srgbClr val="5B4F47"/>
              </a:solidFill>
              <a:latin typeface="Noto Sans"/>
            </a:endParaRPr>
          </a:p>
          <a:p>
            <a:pPr marL="1236340" lvl="1" indent="-685800">
              <a:lnSpc>
                <a:spcPts val="7139"/>
              </a:lnSpc>
              <a:buFont typeface="Wingdings" panose="05000000000000000000" pitchFamily="2" charset="2"/>
              <a:buChar char="q"/>
            </a:pPr>
            <a:r>
              <a:rPr lang="en-US" sz="5099" dirty="0" err="1">
                <a:solidFill>
                  <a:srgbClr val="5B4F47"/>
                </a:solidFill>
                <a:latin typeface="Noto Sans"/>
              </a:rPr>
              <a:t>Kết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hợp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với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ngôn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ngữ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cơ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thể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khi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trình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bày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để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tạo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hiệu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quả</a:t>
            </a:r>
            <a:endParaRPr lang="en-US" sz="5099" dirty="0">
              <a:solidFill>
                <a:srgbClr val="5B4F47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12318320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872" t="12837" r="49496" b="26769"/>
          <a:stretch>
            <a:fillRect/>
          </a:stretch>
        </p:blipFill>
        <p:spPr>
          <a:xfrm rot="-587119">
            <a:off x="805506" y="1701936"/>
            <a:ext cx="3580555" cy="31602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863"/>
          <a:stretch>
            <a:fillRect/>
          </a:stretch>
        </p:blipFill>
        <p:spPr>
          <a:xfrm rot="585389">
            <a:off x="408636" y="4766552"/>
            <a:ext cx="4374296" cy="29921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78276">
            <a:off x="3618099" y="3342961"/>
            <a:ext cx="4357181" cy="29056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80784">
            <a:off x="4768064" y="6189660"/>
            <a:ext cx="3278583" cy="327858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62000" y="209550"/>
            <a:ext cx="16957019" cy="126957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 dirty="0">
                <a:solidFill>
                  <a:srgbClr val="000000"/>
                </a:solidFill>
                <a:latin typeface="Cormorant Garamond Medium Bold"/>
              </a:rPr>
              <a:t>II. YÊU CẦU THỰC HIỆN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991600" y="1681066"/>
            <a:ext cx="8160823" cy="95340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2.Viết hay: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22062" y="4243035"/>
            <a:ext cx="9899898" cy="273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01080" lvl="1" indent="-550540">
              <a:lnSpc>
                <a:spcPts val="7139"/>
              </a:lnSpc>
              <a:buFont typeface="Arial"/>
              <a:buChar char="•"/>
            </a:pPr>
            <a:r>
              <a:rPr lang="en-US" sz="5099" b="1" dirty="0" smtClean="0">
                <a:solidFill>
                  <a:srgbClr val="5B4F47"/>
                </a:solidFill>
                <a:latin typeface="Noto Sans"/>
              </a:rPr>
              <a:t>BƯỚC 1: CHUẨN BỊ</a:t>
            </a:r>
            <a:endParaRPr lang="en-US" sz="5099" b="1" dirty="0" smtClean="0">
              <a:solidFill>
                <a:srgbClr val="5B4F47"/>
              </a:solidFill>
              <a:latin typeface="Noto Sans"/>
            </a:endParaRPr>
          </a:p>
          <a:p>
            <a:pPr marL="1236340" lvl="1" indent="-685800">
              <a:lnSpc>
                <a:spcPts val="7139"/>
              </a:lnSpc>
              <a:buFont typeface="Wingdings" panose="05000000000000000000" pitchFamily="2" charset="2"/>
              <a:buChar char="q"/>
            </a:pP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Xác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định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vấn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đề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cần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viết</a:t>
            </a:r>
            <a:endParaRPr lang="en-US" sz="5099" dirty="0">
              <a:solidFill>
                <a:srgbClr val="5B4F47"/>
              </a:solidFill>
              <a:latin typeface="Noto Sans"/>
            </a:endParaRPr>
          </a:p>
          <a:p>
            <a:pPr marL="1236340" lvl="1" indent="-685800">
              <a:lnSpc>
                <a:spcPts val="7139"/>
              </a:lnSpc>
              <a:buFont typeface="Wingdings" panose="05000000000000000000" pitchFamily="2" charset="2"/>
              <a:buChar char="q"/>
            </a:pPr>
            <a:r>
              <a:rPr lang="en-US" sz="5099" dirty="0" err="1">
                <a:solidFill>
                  <a:srgbClr val="5B4F47"/>
                </a:solidFill>
                <a:latin typeface="Noto Sans"/>
              </a:rPr>
              <a:t>Lên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ý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tưởng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cho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đề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tài</a:t>
            </a:r>
            <a:endParaRPr lang="en-US" sz="5099" dirty="0">
              <a:solidFill>
                <a:srgbClr val="5B4F47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403573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872" t="12837" r="49496" b="26769"/>
          <a:stretch>
            <a:fillRect/>
          </a:stretch>
        </p:blipFill>
        <p:spPr>
          <a:xfrm rot="-587119">
            <a:off x="805506" y="1701936"/>
            <a:ext cx="3580555" cy="31602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863"/>
          <a:stretch>
            <a:fillRect/>
          </a:stretch>
        </p:blipFill>
        <p:spPr>
          <a:xfrm rot="585389">
            <a:off x="408636" y="4766552"/>
            <a:ext cx="4374296" cy="29921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78276">
            <a:off x="3618099" y="3342961"/>
            <a:ext cx="4357181" cy="29056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80784">
            <a:off x="4768064" y="6189660"/>
            <a:ext cx="3278583" cy="327858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62000" y="209550"/>
            <a:ext cx="16957019" cy="126957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 dirty="0">
                <a:solidFill>
                  <a:srgbClr val="000000"/>
                </a:solidFill>
                <a:latin typeface="Cormorant Garamond Medium Bold"/>
              </a:rPr>
              <a:t>II. YÊU CẦU THỰC HIỆN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991600" y="1681066"/>
            <a:ext cx="8160823" cy="95340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2.Viết hay: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19121" y="2944089"/>
            <a:ext cx="9899898" cy="5463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01080" lvl="1" indent="-550540">
              <a:lnSpc>
                <a:spcPts val="7139"/>
              </a:lnSpc>
              <a:buFont typeface="Arial"/>
              <a:buChar char="•"/>
            </a:pPr>
            <a:r>
              <a:rPr lang="en-US" sz="5099" b="1" dirty="0" smtClean="0">
                <a:solidFill>
                  <a:srgbClr val="5B4F47"/>
                </a:solidFill>
                <a:latin typeface="Noto Sans"/>
              </a:rPr>
              <a:t>BƯỚC 2: THỰC HIỆN</a:t>
            </a:r>
            <a:endParaRPr lang="en-US" sz="5099" b="1" dirty="0" smtClean="0">
              <a:solidFill>
                <a:srgbClr val="5B4F47"/>
              </a:solidFill>
              <a:latin typeface="Noto Sans"/>
            </a:endParaRPr>
          </a:p>
          <a:p>
            <a:pPr marL="1236340" lvl="1" indent="-685800">
              <a:lnSpc>
                <a:spcPts val="7139"/>
              </a:lnSpc>
              <a:buFont typeface="Wingdings" panose="05000000000000000000" pitchFamily="2" charset="2"/>
              <a:buChar char="q"/>
            </a:pP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Lập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dàn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 ý </a:t>
            </a:r>
          </a:p>
          <a:p>
            <a:pPr marL="1236340" lvl="1" indent="-685800">
              <a:lnSpc>
                <a:spcPts val="7139"/>
              </a:lnSpc>
              <a:buFont typeface="Wingdings" panose="05000000000000000000" pitchFamily="2" charset="2"/>
              <a:buChar char="q"/>
            </a:pP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Sắp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xếp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bố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cục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bài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viết</a:t>
            </a:r>
            <a:endParaRPr lang="en-US" sz="5099" dirty="0">
              <a:solidFill>
                <a:srgbClr val="5B4F47"/>
              </a:solidFill>
              <a:latin typeface="Noto Sans"/>
            </a:endParaRPr>
          </a:p>
          <a:p>
            <a:pPr marL="1236340" lvl="1" indent="-685800">
              <a:lnSpc>
                <a:spcPts val="7139"/>
              </a:lnSpc>
              <a:buFont typeface="Wingdings" panose="05000000000000000000" pitchFamily="2" charset="2"/>
              <a:buChar char="q"/>
            </a:pPr>
            <a:r>
              <a:rPr lang="en-US" sz="5099" dirty="0" err="1">
                <a:solidFill>
                  <a:srgbClr val="5B4F47"/>
                </a:solidFill>
                <a:latin typeface="Noto Sans"/>
              </a:rPr>
              <a:t>Xác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lập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luận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điểm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và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luận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cứ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</a:p>
          <a:p>
            <a:pPr marL="1236340" lvl="1" indent="-685800">
              <a:lnSpc>
                <a:spcPts val="7139"/>
              </a:lnSpc>
              <a:buFont typeface="Wingdings" panose="05000000000000000000" pitchFamily="2" charset="2"/>
              <a:buChar char="q"/>
            </a:pPr>
            <a:r>
              <a:rPr lang="en-US" sz="5099" dirty="0" err="1">
                <a:solidFill>
                  <a:srgbClr val="5B4F47"/>
                </a:solidFill>
                <a:latin typeface="Noto Sans"/>
              </a:rPr>
              <a:t>Phác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thảo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các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ý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chính</a:t>
            </a:r>
            <a:endParaRPr lang="en-US" sz="5099" dirty="0">
              <a:solidFill>
                <a:srgbClr val="5B4F47"/>
              </a:solidFill>
              <a:latin typeface="Noto Sans"/>
            </a:endParaRPr>
          </a:p>
          <a:p>
            <a:pPr marL="1236340" lvl="1" indent="-685800">
              <a:lnSpc>
                <a:spcPts val="7139"/>
              </a:lnSpc>
              <a:buFont typeface="Wingdings" panose="05000000000000000000" pitchFamily="2" charset="2"/>
              <a:buChar char="q"/>
            </a:pPr>
            <a:r>
              <a:rPr lang="en-US" sz="5099" dirty="0" err="1">
                <a:solidFill>
                  <a:srgbClr val="5B4F47"/>
                </a:solidFill>
                <a:latin typeface="Noto Sans"/>
              </a:rPr>
              <a:t>Viết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thành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đoạn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hoàn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chỉnh</a:t>
            </a:r>
            <a:endParaRPr lang="en-US" sz="5099" dirty="0">
              <a:solidFill>
                <a:srgbClr val="5B4F47"/>
              </a:solidFill>
              <a:latin typeface="Noto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872" t="12837" r="49496" b="26769"/>
          <a:stretch>
            <a:fillRect/>
          </a:stretch>
        </p:blipFill>
        <p:spPr>
          <a:xfrm rot="-587119">
            <a:off x="805506" y="1701936"/>
            <a:ext cx="3580555" cy="31602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863"/>
          <a:stretch>
            <a:fillRect/>
          </a:stretch>
        </p:blipFill>
        <p:spPr>
          <a:xfrm rot="585389">
            <a:off x="408636" y="4766552"/>
            <a:ext cx="4374296" cy="29921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78276">
            <a:off x="3618099" y="3342961"/>
            <a:ext cx="4357181" cy="29056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80784">
            <a:off x="4768064" y="6189660"/>
            <a:ext cx="3278583" cy="327858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62000" y="209550"/>
            <a:ext cx="16957019" cy="126957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 dirty="0">
                <a:solidFill>
                  <a:srgbClr val="000000"/>
                </a:solidFill>
                <a:latin typeface="Cormorant Garamond Medium Bold"/>
              </a:rPr>
              <a:t>II. YÊU CẦU THỰC HIỆN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991600" y="1681066"/>
            <a:ext cx="8160823" cy="95340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2.Viết hay: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22062" y="3735594"/>
            <a:ext cx="9899898" cy="3642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01080" lvl="1" indent="-550540">
              <a:lnSpc>
                <a:spcPts val="7139"/>
              </a:lnSpc>
              <a:buFont typeface="Arial"/>
              <a:buChar char="•"/>
            </a:pPr>
            <a:r>
              <a:rPr lang="en-US" sz="5099" b="1" dirty="0" smtClean="0">
                <a:solidFill>
                  <a:srgbClr val="5B4F47"/>
                </a:solidFill>
                <a:latin typeface="Noto Sans"/>
              </a:rPr>
              <a:t>BƯỚC 3: HOÀN THIỆN</a:t>
            </a:r>
            <a:endParaRPr lang="en-US" sz="5099" b="1" dirty="0" smtClean="0">
              <a:solidFill>
                <a:srgbClr val="5B4F47"/>
              </a:solidFill>
              <a:latin typeface="Noto Sans"/>
            </a:endParaRPr>
          </a:p>
          <a:p>
            <a:pPr marL="1236340" lvl="1" indent="-685800">
              <a:lnSpc>
                <a:spcPts val="7139"/>
              </a:lnSpc>
              <a:buFont typeface="Wingdings" panose="05000000000000000000" pitchFamily="2" charset="2"/>
              <a:buChar char="q"/>
            </a:pP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Viết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thành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đoạn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>
                <a:solidFill>
                  <a:srgbClr val="5B4F47"/>
                </a:solidFill>
                <a:latin typeface="Noto Sans"/>
              </a:rPr>
              <a:t>hoàn</a:t>
            </a:r>
            <a:r>
              <a:rPr lang="en-US" sz="5099" dirty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chỉnh</a:t>
            </a:r>
            <a:endParaRPr lang="en-US" sz="5099" dirty="0" smtClean="0">
              <a:solidFill>
                <a:srgbClr val="5B4F47"/>
              </a:solidFill>
              <a:latin typeface="Noto Sans"/>
            </a:endParaRPr>
          </a:p>
          <a:p>
            <a:pPr marL="1236340" lvl="1" indent="-685800">
              <a:lnSpc>
                <a:spcPts val="7139"/>
              </a:lnSpc>
              <a:buFont typeface="Wingdings" panose="05000000000000000000" pitchFamily="2" charset="2"/>
              <a:buChar char="q"/>
            </a:pP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Kiểm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tra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cách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dùng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từ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, </a:t>
            </a: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đặt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câu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và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rà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soát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lỗi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chính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 </a:t>
            </a:r>
            <a:r>
              <a:rPr lang="en-US" sz="5099" dirty="0" err="1" smtClean="0">
                <a:solidFill>
                  <a:srgbClr val="5B4F47"/>
                </a:solidFill>
                <a:latin typeface="Noto Sans"/>
              </a:rPr>
              <a:t>tả</a:t>
            </a:r>
            <a:r>
              <a:rPr lang="en-US" sz="5099" dirty="0" smtClean="0">
                <a:solidFill>
                  <a:srgbClr val="5B4F47"/>
                </a:solidFill>
                <a:latin typeface="Noto Sans"/>
              </a:rPr>
              <a:t>.</a:t>
            </a:r>
            <a:endParaRPr lang="en-US" sz="5099" dirty="0">
              <a:solidFill>
                <a:srgbClr val="5B4F47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277559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372819">
            <a:off x="193267" y="1814594"/>
            <a:ext cx="5415617" cy="67849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711155">
            <a:off x="3787160" y="2300404"/>
            <a:ext cx="2806999" cy="26640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365178">
            <a:off x="15936292" y="6848826"/>
            <a:ext cx="2838056" cy="68763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55364">
            <a:off x="7594874" y="3857392"/>
            <a:ext cx="7503140" cy="5593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100000" flipV="1">
            <a:off x="15220930" y="-4061114"/>
            <a:ext cx="1328052" cy="901763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462068" y="2046217"/>
            <a:ext cx="7646356" cy="147636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8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8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462067" y="4488997"/>
            <a:ext cx="9530273" cy="366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DejaVu Serif"/>
              </a:rPr>
              <a:t>Dù</a:t>
            </a:r>
            <a:r>
              <a:rPr lang="en-US" sz="5199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</a:rPr>
              <a:t>nói</a:t>
            </a:r>
            <a:r>
              <a:rPr lang="en-US" sz="5199" dirty="0">
                <a:solidFill>
                  <a:srgbClr val="000000"/>
                </a:solidFill>
                <a:latin typeface="DejaVu Serif"/>
              </a:rPr>
              <a:t> hay </a:t>
            </a:r>
            <a:r>
              <a:rPr lang="en-US" sz="5199" dirty="0" err="1">
                <a:solidFill>
                  <a:srgbClr val="000000"/>
                </a:solidFill>
                <a:latin typeface="DejaVu Serif"/>
              </a:rPr>
              <a:t>viết</a:t>
            </a:r>
            <a:r>
              <a:rPr lang="en-US" sz="5199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</a:rPr>
              <a:t>cần</a:t>
            </a:r>
            <a:r>
              <a:rPr lang="en-US" sz="5199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</a:rPr>
              <a:t>đưa</a:t>
            </a:r>
            <a:r>
              <a:rPr lang="en-US" sz="5199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</a:rPr>
              <a:t>ra</a:t>
            </a:r>
            <a:r>
              <a:rPr lang="en-US" sz="5199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</a:rPr>
              <a:t>những</a:t>
            </a:r>
            <a:r>
              <a:rPr lang="en-US" sz="5199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</a:rPr>
              <a:t>quan</a:t>
            </a:r>
            <a:r>
              <a:rPr lang="en-US" sz="5199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</a:rPr>
              <a:t>điểm</a:t>
            </a:r>
            <a:r>
              <a:rPr lang="en-US" sz="5199" dirty="0">
                <a:solidFill>
                  <a:srgbClr val="000000"/>
                </a:solidFill>
                <a:latin typeface="DejaVu Serif"/>
              </a:rPr>
              <a:t>, </a:t>
            </a:r>
            <a:r>
              <a:rPr lang="en-US" sz="5199" dirty="0" err="1">
                <a:solidFill>
                  <a:srgbClr val="000000"/>
                </a:solidFill>
                <a:latin typeface="DejaVu Serif"/>
              </a:rPr>
              <a:t>đánh</a:t>
            </a:r>
            <a:r>
              <a:rPr lang="en-US" sz="5199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</a:rPr>
              <a:t>giá</a:t>
            </a:r>
            <a:r>
              <a:rPr lang="en-US" sz="5199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</a:rPr>
              <a:t>của</a:t>
            </a:r>
            <a:r>
              <a:rPr lang="en-US" sz="5199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</a:rPr>
              <a:t>cá</a:t>
            </a:r>
            <a:r>
              <a:rPr lang="en-US" sz="5199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</a:rPr>
              <a:t>nhân</a:t>
            </a:r>
            <a:r>
              <a:rPr lang="en-US" sz="5199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</a:rPr>
              <a:t>để</a:t>
            </a:r>
            <a:r>
              <a:rPr lang="en-US" sz="5199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</a:rPr>
              <a:t>tạo</a:t>
            </a:r>
            <a:r>
              <a:rPr lang="en-US" sz="5199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</a:rPr>
              <a:t>nên</a:t>
            </a:r>
            <a:r>
              <a:rPr lang="en-US" sz="5199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</a:rPr>
              <a:t>bản</a:t>
            </a:r>
            <a:r>
              <a:rPr lang="en-US" sz="5199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</a:rPr>
              <a:t>sắc</a:t>
            </a:r>
            <a:r>
              <a:rPr lang="en-US" sz="5199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</a:rPr>
              <a:t>riêng</a:t>
            </a:r>
            <a:r>
              <a:rPr lang="en-US" sz="5199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</a:rPr>
              <a:t>cho</a:t>
            </a:r>
            <a:r>
              <a:rPr lang="en-US" sz="5199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</a:rPr>
              <a:t>chính</a:t>
            </a:r>
            <a:r>
              <a:rPr lang="en-US" sz="5199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</a:rPr>
              <a:t>mình</a:t>
            </a:r>
            <a:r>
              <a:rPr lang="en-US" sz="5199" dirty="0">
                <a:solidFill>
                  <a:srgbClr val="000000"/>
                </a:solidFill>
                <a:latin typeface="DejaVu Serif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6364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000" y="2552700"/>
            <a:ext cx="6402767" cy="426984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TextBox 3"/>
          <p:cNvSpPr txBox="1"/>
          <p:nvPr/>
        </p:nvSpPr>
        <p:spPr>
          <a:xfrm>
            <a:off x="1295400" y="209550"/>
            <a:ext cx="15773399" cy="126957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 dirty="0">
                <a:solidFill>
                  <a:srgbClr val="000000"/>
                </a:solidFill>
                <a:latin typeface="Cormorant Garamond Medium Bold"/>
              </a:rPr>
              <a:t>III. LUYỆN TẬP VẬN DỤNG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531011" y="3205765"/>
            <a:ext cx="10416034" cy="2934284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t">
            <a:spAutoFit/>
          </a:bodyPr>
          <a:lstStyle/>
          <a:p>
            <a:pPr algn="just">
              <a:lnSpc>
                <a:spcPts val="7842"/>
              </a:lnSpc>
            </a:pPr>
            <a:r>
              <a:rPr lang="en-US" sz="5602" dirty="0" err="1">
                <a:solidFill>
                  <a:srgbClr val="000000"/>
                </a:solidFill>
                <a:latin typeface="Cormorant Garamond Medium"/>
              </a:rPr>
              <a:t>Em</a:t>
            </a:r>
            <a:r>
              <a:rPr lang="en-US" sz="5602" dirty="0">
                <a:solidFill>
                  <a:srgbClr val="000000"/>
                </a:solidFill>
                <a:latin typeface="Cormorant Garamond Medium"/>
              </a:rPr>
              <a:t> </a:t>
            </a:r>
            <a:r>
              <a:rPr lang="en-US" sz="5602" dirty="0" err="1">
                <a:solidFill>
                  <a:srgbClr val="000000"/>
                </a:solidFill>
                <a:latin typeface="Cormorant Garamond Medium"/>
              </a:rPr>
              <a:t>hãy</a:t>
            </a:r>
            <a:r>
              <a:rPr lang="en-US" sz="5602" dirty="0">
                <a:solidFill>
                  <a:srgbClr val="000000"/>
                </a:solidFill>
                <a:latin typeface="Cormorant Garamond Medium"/>
              </a:rPr>
              <a:t> </a:t>
            </a:r>
            <a:r>
              <a:rPr lang="en-US" sz="5602" dirty="0" err="1">
                <a:solidFill>
                  <a:srgbClr val="000000"/>
                </a:solidFill>
                <a:latin typeface="Cormorant Garamond Medium"/>
              </a:rPr>
              <a:t>lựa</a:t>
            </a:r>
            <a:r>
              <a:rPr lang="en-US" sz="5602" dirty="0">
                <a:solidFill>
                  <a:srgbClr val="000000"/>
                </a:solidFill>
                <a:latin typeface="Cormorant Garamond Medium"/>
              </a:rPr>
              <a:t> </a:t>
            </a:r>
            <a:r>
              <a:rPr lang="en-US" sz="5602" dirty="0" err="1">
                <a:solidFill>
                  <a:srgbClr val="000000"/>
                </a:solidFill>
                <a:latin typeface="Cormorant Garamond Medium"/>
              </a:rPr>
              <a:t>chọn</a:t>
            </a:r>
            <a:r>
              <a:rPr lang="en-US" sz="5602" dirty="0">
                <a:solidFill>
                  <a:srgbClr val="000000"/>
                </a:solidFill>
                <a:latin typeface="Cormorant Garamond Medium"/>
              </a:rPr>
              <a:t> </a:t>
            </a:r>
            <a:r>
              <a:rPr lang="en-US" sz="5602" dirty="0" err="1">
                <a:solidFill>
                  <a:srgbClr val="000000"/>
                </a:solidFill>
                <a:latin typeface="Cormorant Garamond Medium"/>
              </a:rPr>
              <a:t>một</a:t>
            </a:r>
            <a:r>
              <a:rPr lang="en-US" sz="5602" dirty="0">
                <a:solidFill>
                  <a:srgbClr val="000000"/>
                </a:solidFill>
                <a:latin typeface="Cormorant Garamond Medium"/>
              </a:rPr>
              <a:t> </a:t>
            </a:r>
            <a:r>
              <a:rPr lang="en-US" sz="5602" dirty="0" err="1">
                <a:solidFill>
                  <a:srgbClr val="000000"/>
                </a:solidFill>
                <a:latin typeface="Cormorant Garamond Medium"/>
              </a:rPr>
              <a:t>chủ</a:t>
            </a:r>
            <a:r>
              <a:rPr lang="en-US" sz="5602" dirty="0">
                <a:solidFill>
                  <a:srgbClr val="000000"/>
                </a:solidFill>
                <a:latin typeface="Cormorant Garamond Medium"/>
              </a:rPr>
              <a:t> </a:t>
            </a:r>
            <a:r>
              <a:rPr lang="en-US" sz="5602" dirty="0" err="1">
                <a:solidFill>
                  <a:srgbClr val="000000"/>
                </a:solidFill>
                <a:latin typeface="Cormorant Garamond Medium"/>
              </a:rPr>
              <a:t>đề</a:t>
            </a:r>
            <a:r>
              <a:rPr lang="en-US" sz="5602" dirty="0">
                <a:solidFill>
                  <a:srgbClr val="000000"/>
                </a:solidFill>
                <a:latin typeface="Cormorant Garamond Medium"/>
              </a:rPr>
              <a:t> </a:t>
            </a:r>
            <a:r>
              <a:rPr lang="en-US" sz="5602" dirty="0" err="1">
                <a:solidFill>
                  <a:srgbClr val="000000"/>
                </a:solidFill>
                <a:latin typeface="Cormorant Garamond Medium"/>
              </a:rPr>
              <a:t>tâm</a:t>
            </a:r>
            <a:r>
              <a:rPr lang="en-US" sz="5602" dirty="0">
                <a:solidFill>
                  <a:srgbClr val="000000"/>
                </a:solidFill>
                <a:latin typeface="Cormorant Garamond Medium"/>
              </a:rPr>
              <a:t> </a:t>
            </a:r>
            <a:r>
              <a:rPr lang="en-US" sz="5602" dirty="0" err="1">
                <a:solidFill>
                  <a:srgbClr val="000000"/>
                </a:solidFill>
                <a:latin typeface="Cormorant Garamond Medium"/>
              </a:rPr>
              <a:t>đắc</a:t>
            </a:r>
            <a:r>
              <a:rPr lang="en-US" sz="5602" dirty="0">
                <a:solidFill>
                  <a:srgbClr val="000000"/>
                </a:solidFill>
                <a:latin typeface="Cormorant Garamond Medium"/>
              </a:rPr>
              <a:t> </a:t>
            </a:r>
          </a:p>
          <a:p>
            <a:pPr algn="just">
              <a:lnSpc>
                <a:spcPts val="7842"/>
              </a:lnSpc>
            </a:pPr>
            <a:r>
              <a:rPr lang="en-US" sz="5602" dirty="0" err="1">
                <a:solidFill>
                  <a:srgbClr val="000000"/>
                </a:solidFill>
                <a:latin typeface="Cormorant Garamond Medium"/>
              </a:rPr>
              <a:t>để</a:t>
            </a:r>
            <a:r>
              <a:rPr lang="en-US" sz="5602" dirty="0">
                <a:solidFill>
                  <a:srgbClr val="000000"/>
                </a:solidFill>
                <a:latin typeface="Cormorant Garamond Medium"/>
              </a:rPr>
              <a:t> </a:t>
            </a:r>
            <a:r>
              <a:rPr lang="en-US" sz="5602" dirty="0" err="1">
                <a:solidFill>
                  <a:srgbClr val="000000"/>
                </a:solidFill>
                <a:latin typeface="Cormorant Garamond Medium"/>
              </a:rPr>
              <a:t>viết</a:t>
            </a:r>
            <a:r>
              <a:rPr lang="en-US" sz="5602" dirty="0">
                <a:solidFill>
                  <a:srgbClr val="000000"/>
                </a:solidFill>
                <a:latin typeface="Cormorant Garamond Medium"/>
              </a:rPr>
              <a:t> </a:t>
            </a:r>
            <a:r>
              <a:rPr lang="en-US" sz="5602" dirty="0" err="1">
                <a:solidFill>
                  <a:srgbClr val="000000"/>
                </a:solidFill>
                <a:latin typeface="Cormorant Garamond Medium"/>
              </a:rPr>
              <a:t>thành</a:t>
            </a:r>
            <a:r>
              <a:rPr lang="en-US" sz="5602" dirty="0">
                <a:solidFill>
                  <a:srgbClr val="000000"/>
                </a:solidFill>
                <a:latin typeface="Cormorant Garamond Medium"/>
              </a:rPr>
              <a:t> </a:t>
            </a:r>
            <a:r>
              <a:rPr lang="en-US" sz="5602" dirty="0" err="1">
                <a:solidFill>
                  <a:srgbClr val="000000"/>
                </a:solidFill>
                <a:latin typeface="Cormorant Garamond Medium"/>
              </a:rPr>
              <a:t>một</a:t>
            </a:r>
            <a:r>
              <a:rPr lang="en-US" sz="5602" dirty="0">
                <a:solidFill>
                  <a:srgbClr val="000000"/>
                </a:solidFill>
                <a:latin typeface="Cormorant Garamond Medium"/>
              </a:rPr>
              <a:t> </a:t>
            </a:r>
            <a:r>
              <a:rPr lang="en-US" sz="5602" dirty="0" err="1">
                <a:solidFill>
                  <a:srgbClr val="000000"/>
                </a:solidFill>
                <a:latin typeface="Cormorant Garamond Medium"/>
              </a:rPr>
              <a:t>đoạn</a:t>
            </a:r>
            <a:r>
              <a:rPr lang="en-US" sz="5602" dirty="0">
                <a:solidFill>
                  <a:srgbClr val="000000"/>
                </a:solidFill>
                <a:latin typeface="Cormorant Garamond Medium"/>
              </a:rPr>
              <a:t> </a:t>
            </a:r>
            <a:r>
              <a:rPr lang="en-US" sz="5602" dirty="0" err="1">
                <a:solidFill>
                  <a:srgbClr val="000000"/>
                </a:solidFill>
                <a:latin typeface="Cormorant Garamond Medium"/>
              </a:rPr>
              <a:t>văn</a:t>
            </a:r>
            <a:r>
              <a:rPr lang="en-US" sz="5602" dirty="0">
                <a:solidFill>
                  <a:srgbClr val="000000"/>
                </a:solidFill>
                <a:latin typeface="Cormorant Garamond Medium"/>
              </a:rPr>
              <a:t> </a:t>
            </a:r>
            <a:r>
              <a:rPr lang="en-US" sz="5602" dirty="0" err="1">
                <a:solidFill>
                  <a:srgbClr val="000000"/>
                </a:solidFill>
                <a:latin typeface="Cormorant Garamond Medium"/>
              </a:rPr>
              <a:t>ngắn</a:t>
            </a:r>
            <a:r>
              <a:rPr lang="en-US" sz="5602" dirty="0">
                <a:solidFill>
                  <a:srgbClr val="000000"/>
                </a:solidFill>
                <a:latin typeface="Cormorant Garamond Medium"/>
              </a:rPr>
              <a:t> </a:t>
            </a:r>
          </a:p>
          <a:p>
            <a:pPr algn="just">
              <a:lnSpc>
                <a:spcPts val="7842"/>
              </a:lnSpc>
            </a:pPr>
            <a:r>
              <a:rPr lang="en-US" sz="5602" dirty="0" err="1">
                <a:solidFill>
                  <a:srgbClr val="000000"/>
                </a:solidFill>
                <a:latin typeface="Cormorant Garamond Medium"/>
              </a:rPr>
              <a:t>và</a:t>
            </a:r>
            <a:r>
              <a:rPr lang="en-US" sz="5602" dirty="0">
                <a:solidFill>
                  <a:srgbClr val="000000"/>
                </a:solidFill>
                <a:latin typeface="Cormorant Garamond Medium"/>
              </a:rPr>
              <a:t> </a:t>
            </a:r>
            <a:r>
              <a:rPr lang="en-US" sz="5602" dirty="0" err="1">
                <a:solidFill>
                  <a:srgbClr val="000000"/>
                </a:solidFill>
                <a:latin typeface="Cormorant Garamond Medium"/>
              </a:rPr>
              <a:t>trình</a:t>
            </a:r>
            <a:r>
              <a:rPr lang="en-US" sz="5602" dirty="0">
                <a:solidFill>
                  <a:srgbClr val="000000"/>
                </a:solidFill>
                <a:latin typeface="Cormorant Garamond Medium"/>
              </a:rPr>
              <a:t> </a:t>
            </a:r>
            <a:r>
              <a:rPr lang="en-US" sz="5602" dirty="0" err="1">
                <a:solidFill>
                  <a:srgbClr val="000000"/>
                </a:solidFill>
                <a:latin typeface="Cormorant Garamond Medium"/>
              </a:rPr>
              <a:t>bày</a:t>
            </a:r>
            <a:r>
              <a:rPr lang="en-US" sz="5602" dirty="0">
                <a:solidFill>
                  <a:srgbClr val="000000"/>
                </a:solidFill>
                <a:latin typeface="Cormorant Garamond Medium"/>
              </a:rPr>
              <a:t> </a:t>
            </a:r>
            <a:r>
              <a:rPr lang="en-US" sz="5602" dirty="0" err="1">
                <a:solidFill>
                  <a:srgbClr val="000000"/>
                </a:solidFill>
                <a:latin typeface="Cormorant Garamond Medium"/>
              </a:rPr>
              <a:t>sản</a:t>
            </a:r>
            <a:r>
              <a:rPr lang="en-US" sz="5602" dirty="0">
                <a:solidFill>
                  <a:srgbClr val="000000"/>
                </a:solidFill>
                <a:latin typeface="Cormorant Garamond Medium"/>
              </a:rPr>
              <a:t> </a:t>
            </a:r>
            <a:r>
              <a:rPr lang="en-US" sz="5602" dirty="0" err="1">
                <a:solidFill>
                  <a:srgbClr val="000000"/>
                </a:solidFill>
                <a:latin typeface="Cormorant Garamond Medium"/>
              </a:rPr>
              <a:t>phẩm</a:t>
            </a:r>
            <a:r>
              <a:rPr lang="en-US" sz="5602" dirty="0">
                <a:solidFill>
                  <a:srgbClr val="000000"/>
                </a:solidFill>
                <a:latin typeface="Cormorant Garamond Medium"/>
              </a:rPr>
              <a:t> </a:t>
            </a:r>
            <a:r>
              <a:rPr lang="en-US" sz="5602" dirty="0" err="1">
                <a:solidFill>
                  <a:srgbClr val="000000"/>
                </a:solidFill>
                <a:latin typeface="Cormorant Garamond Medium"/>
              </a:rPr>
              <a:t>trước</a:t>
            </a:r>
            <a:r>
              <a:rPr lang="en-US" sz="5602" dirty="0">
                <a:solidFill>
                  <a:srgbClr val="000000"/>
                </a:solidFill>
                <a:latin typeface="Cormorant Garamond Medium"/>
              </a:rPr>
              <a:t> </a:t>
            </a:r>
            <a:r>
              <a:rPr lang="en-US" sz="5602" dirty="0" err="1">
                <a:solidFill>
                  <a:srgbClr val="000000"/>
                </a:solidFill>
                <a:latin typeface="Cormorant Garamond Medium"/>
              </a:rPr>
              <a:t>lớp</a:t>
            </a:r>
            <a:r>
              <a:rPr lang="en-US" sz="5602" dirty="0">
                <a:solidFill>
                  <a:srgbClr val="000000"/>
                </a:solidFill>
                <a:latin typeface="Cormorant Garamond Medium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259</Words>
  <Application>Microsoft Office PowerPoint</Application>
  <PresentationFormat>Custom</PresentationFormat>
  <Paragraphs>44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Times New Roman</vt:lpstr>
      <vt:lpstr>Arial</vt:lpstr>
      <vt:lpstr>Cormorant Garamond Medium Italics</vt:lpstr>
      <vt:lpstr>DejaVu Serif</vt:lpstr>
      <vt:lpstr>Calibri</vt:lpstr>
      <vt:lpstr>Wingdings</vt:lpstr>
      <vt:lpstr>Cormorant Garamond Medium Bold</vt:lpstr>
      <vt:lpstr>Cormorant Garamond Medium</vt:lpstr>
      <vt:lpstr>Noto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I. MỤC ĐÍCH</dc:title>
  <cp:lastModifiedBy>Windows User</cp:lastModifiedBy>
  <cp:revision>13</cp:revision>
  <dcterms:created xsi:type="dcterms:W3CDTF">2006-08-16T00:00:00Z</dcterms:created>
  <dcterms:modified xsi:type="dcterms:W3CDTF">2021-10-18T14:02:14Z</dcterms:modified>
  <dc:identifier>DAEtJ06hwwg</dc:identifier>
</cp:coreProperties>
</file>